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7"/>
  </p:notesMasterIdLst>
  <p:sldIdLst>
    <p:sldId id="263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648EB-EC5B-44F0-9144-371096D201FE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7939C-AA92-42BA-B91B-FD789B501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7939C-AA92-42BA-B91B-FD789B501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41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D4E6B-B411-4931-BB72-70D19DE52CC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5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D4E6B-B411-4931-BB72-70D19DE52CC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0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FE58-C68D-457F-B827-96A9640E1A3F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9432-2D9B-42EE-8246-824C73C2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4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0E90-F09D-47DA-879A-3B17702EA747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9432-2D9B-42EE-8246-824C73C2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4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E3F6A-5392-47FA-B97E-6622F16D6071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9432-2D9B-42EE-8246-824C73C2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68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325080"/>
            <a:ext cx="12192000" cy="3081528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1877" tIns="60939" rIns="121877" bIns="60939" rtlCol="0" anchor="ctr"/>
          <a:lstStyle/>
          <a:p>
            <a:pPr algn="ctr" defTabSz="60938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9" name="Picture 8" descr="EM_pattern_PowerPoint_White.png"/>
          <p:cNvPicPr>
            <a:picLocks noChangeAspect="1"/>
          </p:cNvPicPr>
          <p:nvPr userDrawn="1"/>
        </p:nvPicPr>
        <p:blipFill>
          <a:blip r:embed="rId2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25080"/>
            <a:ext cx="12192000" cy="30845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 bwMode="white">
          <a:xfrm>
            <a:off x="633984" y="1900827"/>
            <a:ext cx="10942067" cy="18288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72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 bwMode="white">
          <a:xfrm>
            <a:off x="633984" y="1576848"/>
            <a:ext cx="4876800" cy="314325"/>
          </a:xfrm>
        </p:spPr>
        <p:txBody>
          <a:bodyPr/>
          <a:lstStyle>
            <a:lvl1pPr marL="0" indent="0">
              <a:buNone/>
              <a:defRPr lang="en-US" sz="2133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exmo_red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white">
          <a:xfrm>
            <a:off x="9261668" y="432873"/>
            <a:ext cx="2250009" cy="450859"/>
          </a:xfrm>
          <a:prstGeom prst="rect">
            <a:avLst/>
          </a:prstGeom>
        </p:spPr>
      </p:pic>
      <p:pic>
        <p:nvPicPr>
          <p:cNvPr id="13" name="Picture 12" descr="exmo_elh_tm_w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41" y="3875324"/>
            <a:ext cx="1792691" cy="3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88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5381" y="1309691"/>
            <a:ext cx="10967199" cy="48133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99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lu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05381" y="1309691"/>
            <a:ext cx="10967199" cy="48133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667"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  <a:lvl4pPr>
              <a:defRPr sz="2667">
                <a:solidFill>
                  <a:schemeClr val="bg1"/>
                </a:solidFill>
              </a:defRPr>
            </a:lvl4pPr>
            <a:lvl5pPr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1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473"/>
            <a:ext cx="10972800" cy="762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20" y="1309696"/>
            <a:ext cx="10972800" cy="4525963"/>
          </a:xfrm>
        </p:spPr>
        <p:txBody>
          <a:bodyPr/>
          <a:lstStyle>
            <a:lvl1pPr marL="0" indent="0">
              <a:buFontTx/>
              <a:buNone/>
              <a:defRPr sz="2667" b="0">
                <a:solidFill>
                  <a:schemeClr val="bg1"/>
                </a:solidFill>
              </a:defRPr>
            </a:lvl1pPr>
            <a:lvl2pPr marL="302579" indent="0">
              <a:buFontTx/>
              <a:buNone/>
              <a:defRPr sz="2400">
                <a:solidFill>
                  <a:schemeClr val="bg1"/>
                </a:solidFill>
              </a:defRPr>
            </a:lvl2pPr>
            <a:lvl3pPr marL="605149" indent="0">
              <a:buFontTx/>
              <a:buNone/>
              <a:defRPr sz="2400">
                <a:solidFill>
                  <a:schemeClr val="bg1"/>
                </a:solidFill>
              </a:defRPr>
            </a:lvl3pPr>
            <a:lvl4pPr marL="918306" indent="0">
              <a:buFontTx/>
              <a:buNone/>
              <a:defRPr sz="2400">
                <a:solidFill>
                  <a:schemeClr val="bg1"/>
                </a:solidFill>
              </a:defRPr>
            </a:lvl4pPr>
            <a:lvl5pPr marL="1220880" indent="0">
              <a:buFontTx/>
              <a:buNone/>
              <a:defRPr sz="2400">
                <a:solidFill>
                  <a:schemeClr val="bg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55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596901" y="1798324"/>
            <a:ext cx="10973308" cy="4321493"/>
          </a:xfrm>
        </p:spPr>
        <p:txBody>
          <a:bodyPr rtlCol="0" anchor="ctr" anchorCtr="1">
            <a:noAutofit/>
          </a:bodyPr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96905" y="1363408"/>
            <a:ext cx="10971953" cy="424757"/>
          </a:xfrm>
        </p:spPr>
        <p:txBody>
          <a:bodyPr/>
          <a:lstStyle>
            <a:lvl1pPr marL="0" indent="0">
              <a:buNone/>
              <a:defRPr sz="2133">
                <a:solidFill>
                  <a:srgbClr val="000000"/>
                </a:solidFill>
              </a:defRPr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 smtClean="0"/>
              <a:t>Chart title goes here (optional)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79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09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540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9042" y="2998801"/>
            <a:ext cx="563391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69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8BB-B44A-4CA9-808A-0C22D9335AC8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9432-2D9B-42EE-8246-824C73C2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51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toid Blu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12776" y="1719083"/>
            <a:ext cx="10973453" cy="2190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1333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609602" y="3895344"/>
            <a:ext cx="10965489" cy="18288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5333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070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12776" y="1719083"/>
            <a:ext cx="10973453" cy="2190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1333" b="0" i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609602" y="3895344"/>
            <a:ext cx="10965489" cy="18288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5333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8534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actoid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798733" y="1773936"/>
            <a:ext cx="4871579" cy="1828800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90000"/>
              </a:lnSpc>
              <a:buNone/>
              <a:defRPr lang="en-US" sz="17600" b="0" i="0" baseline="0" dirty="0" smtClean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dirty="0" smtClean="0"/>
              <a:t>Data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09600" y="1773936"/>
            <a:ext cx="4871579" cy="1828800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lnSpc>
                <a:spcPct val="90000"/>
              </a:lnSpc>
              <a:buNone/>
              <a:defRPr lang="en-US" sz="17600" dirty="0" smtClean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Data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3576639"/>
            <a:ext cx="4871579" cy="18288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4267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798733" y="3576639"/>
            <a:ext cx="4871579" cy="18288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en-US" sz="4267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8890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ex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7485" y="1143000"/>
            <a:ext cx="10972800" cy="457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defRPr lang="en-US" sz="9600" b="0" baseline="0" dirty="0">
                <a:solidFill>
                  <a:srgbClr val="000000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99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ext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609600" y="1147064"/>
            <a:ext cx="10972800" cy="45638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defRPr lang="en-US" sz="9600" b="0" baseline="0" dirty="0">
                <a:solidFill>
                  <a:schemeClr val="accent2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32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ue">
    <p:bg>
      <p:bgPr>
        <a:gradFill rotWithShape="1">
          <a:gsLst>
            <a:gs pos="0">
              <a:schemeClr val="accent1"/>
            </a:gs>
            <a:gs pos="100000">
              <a:schemeClr val="accent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09600" y="1147064"/>
            <a:ext cx="10972800" cy="45638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defRPr lang="en-US" sz="9600" b="0" baseline="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90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93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ing Blue">
    <p:bg>
      <p:bgPr>
        <a:gradFill flip="none" rotWithShape="1">
          <a:gsLst>
            <a:gs pos="0">
              <a:schemeClr val="accent1"/>
            </a:gs>
            <a:gs pos="100000">
              <a:schemeClr val="accent2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09600" y="1143000"/>
            <a:ext cx="10972800" cy="4572000"/>
          </a:xfrm>
        </p:spPr>
        <p:txBody>
          <a:bodyPr anchor="ctr"/>
          <a:lstStyle>
            <a:lvl1pPr marL="0" indent="0">
              <a:buNone/>
              <a:defRPr sz="5867">
                <a:solidFill>
                  <a:schemeClr val="bg1"/>
                </a:solidFill>
              </a:defRPr>
            </a:lvl1pPr>
            <a:lvl2pPr marL="2117" indent="0">
              <a:buNone/>
              <a:defRPr sz="5867">
                <a:solidFill>
                  <a:schemeClr val="bg1"/>
                </a:solidFill>
              </a:defRPr>
            </a:lvl2pPr>
            <a:lvl3pPr>
              <a:defRPr sz="5867"/>
            </a:lvl3pPr>
            <a:lvl4pPr>
              <a:defRPr sz="5867"/>
            </a:lvl4pPr>
            <a:lvl5pPr>
              <a:defRPr sz="5867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68283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09600" y="1143000"/>
            <a:ext cx="10972800" cy="4572000"/>
          </a:xfrm>
        </p:spPr>
        <p:txBody>
          <a:bodyPr anchor="ctr"/>
          <a:lstStyle>
            <a:lvl1pPr marL="0" indent="0">
              <a:buNone/>
              <a:defRPr sz="5867">
                <a:solidFill>
                  <a:srgbClr val="000000"/>
                </a:solidFill>
              </a:defRPr>
            </a:lvl1pPr>
            <a:lvl2pPr marL="2117" indent="0">
              <a:buNone/>
              <a:defRPr sz="5867">
                <a:solidFill>
                  <a:srgbClr val="000000"/>
                </a:solidFill>
              </a:defRPr>
            </a:lvl2pPr>
            <a:lvl3pPr>
              <a:defRPr sz="5867"/>
            </a:lvl3pPr>
            <a:lvl4pPr>
              <a:defRPr sz="5867"/>
            </a:lvl4pPr>
            <a:lvl5pPr>
              <a:defRPr sz="5867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3302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4F87-A639-4B8B-8F92-A3A888CD1D4C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9432-2D9B-42EE-8246-824C73C2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8BFFD-3ACF-4924-9F97-A3BC5A146E63}" type="datetime1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9432-2D9B-42EE-8246-824C73C2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C00C-A2B1-42AF-B3A2-7E0B9900BBEE}" type="datetime1">
              <a:rPr lang="en-US" smtClean="0"/>
              <a:t>8/3/2018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9432-2D9B-42EE-8246-824C73C2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90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B324-CC9C-47C5-A959-49D75D2FBF13}" type="datetime1">
              <a:rPr lang="en-US" smtClean="0"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9432-2D9B-42EE-8246-824C73C2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4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3740-E46E-40C2-847E-985303BF03BD}" type="datetime1">
              <a:rPr lang="en-US" smtClean="0"/>
              <a:t>8/3/2018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9432-2D9B-42EE-8246-824C73C2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7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D152-24ED-4FF3-BFD6-F9427A0CF492}" type="datetime1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9432-2D9B-42EE-8246-824C73C2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3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312-8410-4185-A4CC-DFF0D8A54211}" type="datetime1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9432-2D9B-42EE-8246-824C73C2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7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20F7C-BF9C-4FB6-AC2C-1773C9C99BCC}" type="datetime1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99432-2D9B-42EE-8246-824C73C26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5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93688"/>
            <a:ext cx="10972800" cy="57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13255"/>
            <a:ext cx="10972800" cy="510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11192935" y="6450013"/>
            <a:ext cx="389467" cy="17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 defTabSz="609382" fontAlgn="base">
              <a:spcBef>
                <a:spcPct val="0"/>
              </a:spcBef>
              <a:spcAft>
                <a:spcPct val="0"/>
              </a:spcAft>
            </a:pPr>
            <a:fld id="{94BA416C-BF26-46E1-8C14-CD73F2E3FAC5}" type="slidenum">
              <a:rPr lang="en-US" sz="1067" smtClean="0">
                <a:solidFill>
                  <a:srgbClr val="000000"/>
                </a:solidFill>
                <a:ea typeface="Arial"/>
                <a:cs typeface="Arial" charset="0"/>
              </a:rPr>
              <a:pPr algn="r" defTabSz="6093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67" dirty="0">
              <a:solidFill>
                <a:srgbClr val="000000"/>
              </a:solidFill>
              <a:ea typeface="Arial"/>
              <a:cs typeface="Arial" charset="0"/>
            </a:endParaRPr>
          </a:p>
        </p:txBody>
      </p:sp>
      <p:pic>
        <p:nvPicPr>
          <p:cNvPr id="6" name="Picture 10" descr="exmo_r.bmp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56" y="6419113"/>
            <a:ext cx="102579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5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609382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/>
          <a:ea typeface="Arial"/>
          <a:cs typeface="Arial"/>
        </a:defRPr>
      </a:lvl1pPr>
      <a:lvl2pPr algn="l" defTabSz="609382" rtl="0" eaLnBrk="1" fontAlgn="base" hangingPunct="1"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Arial" charset="0"/>
          <a:ea typeface="ヒラギノ角ゴ Pro W3" charset="0"/>
          <a:cs typeface="Arial" charset="0"/>
        </a:defRPr>
      </a:lvl2pPr>
      <a:lvl3pPr algn="l" defTabSz="609382" rtl="0" eaLnBrk="1" fontAlgn="base" hangingPunct="1"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Arial" charset="0"/>
          <a:ea typeface="ヒラギノ角ゴ Pro W3" charset="0"/>
          <a:cs typeface="Arial" charset="0"/>
        </a:defRPr>
      </a:lvl3pPr>
      <a:lvl4pPr algn="l" defTabSz="609382" rtl="0" eaLnBrk="1" fontAlgn="base" hangingPunct="1"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Arial" charset="0"/>
          <a:ea typeface="ヒラギノ角ゴ Pro W3" charset="0"/>
          <a:cs typeface="Arial" charset="0"/>
        </a:defRPr>
      </a:lvl4pPr>
      <a:lvl5pPr algn="l" defTabSz="609382" rtl="0" eaLnBrk="1" fontAlgn="base" hangingPunct="1"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Arial" charset="0"/>
          <a:ea typeface="ヒラギノ角ゴ Pro W3" charset="0"/>
          <a:cs typeface="Arial" charset="0"/>
        </a:defRPr>
      </a:lvl5pPr>
      <a:lvl6pPr marL="609382" algn="l" defTabSz="609382" rtl="0" eaLnBrk="1" fontAlgn="base" hangingPunct="1"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Arial" charset="0"/>
          <a:ea typeface="ヒラギノ角ゴ Pro W3" charset="0"/>
        </a:defRPr>
      </a:lvl6pPr>
      <a:lvl7pPr marL="1218764" algn="l" defTabSz="609382" rtl="0" eaLnBrk="1" fontAlgn="base" hangingPunct="1"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Arial" charset="0"/>
          <a:ea typeface="ヒラギノ角ゴ Pro W3" charset="0"/>
        </a:defRPr>
      </a:lvl7pPr>
      <a:lvl8pPr marL="1828146" algn="l" defTabSz="609382" rtl="0" eaLnBrk="1" fontAlgn="base" hangingPunct="1"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Arial" charset="0"/>
          <a:ea typeface="ヒラギノ角ゴ Pro W3" charset="0"/>
        </a:defRPr>
      </a:lvl8pPr>
      <a:lvl9pPr marL="2437527" algn="l" defTabSz="609382" rtl="0" eaLnBrk="1" fontAlgn="base" hangingPunct="1">
        <a:spcBef>
          <a:spcPct val="0"/>
        </a:spcBef>
        <a:spcAft>
          <a:spcPct val="0"/>
        </a:spcAft>
        <a:defRPr sz="3733">
          <a:solidFill>
            <a:schemeClr val="tx1"/>
          </a:solidFill>
          <a:latin typeface="Arial" charset="0"/>
          <a:ea typeface="ヒラギノ角ゴ Pro W3" charset="0"/>
        </a:defRPr>
      </a:lvl9pPr>
    </p:titleStyle>
    <p:bodyStyle>
      <a:lvl1pPr marL="302580" indent="-302580" algn="l" defTabSz="609382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+mn-lt"/>
          <a:ea typeface="Arial"/>
          <a:cs typeface="Arial"/>
        </a:defRPr>
      </a:lvl1pPr>
      <a:lvl2pPr marL="605149" indent="-302580" algn="l" defTabSz="609382" rtl="0" eaLnBrk="1" fontAlgn="base" hangingPunct="1">
        <a:spcBef>
          <a:spcPts val="800"/>
        </a:spcBef>
        <a:spcAft>
          <a:spcPct val="0"/>
        </a:spcAft>
        <a:buFont typeface="Arial" charset="0"/>
        <a:buChar char="•"/>
        <a:defRPr sz="2133" kern="1200">
          <a:solidFill>
            <a:srgbClr val="000000"/>
          </a:solidFill>
          <a:latin typeface="+mn-lt"/>
          <a:ea typeface="Arial"/>
          <a:cs typeface="+mn-cs"/>
        </a:defRPr>
      </a:lvl2pPr>
      <a:lvl3pPr marL="918306" indent="-313162" algn="l" defTabSz="609382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133" kern="1200">
          <a:solidFill>
            <a:srgbClr val="000000"/>
          </a:solidFill>
          <a:latin typeface="+mn-lt"/>
          <a:ea typeface="Arial"/>
          <a:cs typeface="+mn-cs"/>
        </a:defRPr>
      </a:lvl3pPr>
      <a:lvl4pPr marL="1220881" indent="-302580" algn="l" defTabSz="759609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867" kern="1200">
          <a:solidFill>
            <a:srgbClr val="000000"/>
          </a:solidFill>
          <a:latin typeface="+mn-lt"/>
          <a:ea typeface="Arial"/>
          <a:cs typeface="+mn-cs"/>
        </a:defRPr>
      </a:lvl4pPr>
      <a:lvl5pPr marL="1523450" indent="-302580" algn="l" defTabSz="609382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1867" kern="1200">
          <a:solidFill>
            <a:srgbClr val="000000"/>
          </a:solidFill>
          <a:latin typeface="+mn-lt"/>
          <a:ea typeface="Arial"/>
          <a:cs typeface="+mn-cs"/>
        </a:defRPr>
      </a:lvl5pPr>
      <a:lvl6pPr marL="3351596" indent="-304696" algn="l" defTabSz="609382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978" indent="-304696" algn="l" defTabSz="609382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360" indent="-304696" algn="l" defTabSz="609382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743" indent="-304696" algn="l" defTabSz="609382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8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82" algn="l" defTabSz="60938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64" algn="l" defTabSz="60938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46" algn="l" defTabSz="60938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527" algn="l" defTabSz="60938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902" algn="l" defTabSz="60938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93" algn="l" defTabSz="60938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669" algn="l" defTabSz="60938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049" algn="l" defTabSz="60938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46304"/>
            <a:ext cx="12192000" cy="1974715"/>
          </a:xfrm>
          <a:solidFill>
            <a:schemeClr val="accent5">
              <a:lumMod val="50000"/>
            </a:schemeClr>
          </a:solidFill>
        </p:spPr>
        <p:txBody>
          <a:bodyPr anchor="ctr"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Multiphase Flows in the Upstream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Xiao-Hui Wu</a:t>
            </a:r>
          </a:p>
          <a:p>
            <a:r>
              <a:rPr lang="en-US" dirty="0" smtClean="0"/>
              <a:t>ExxonMobil Upstream Research Company</a:t>
            </a:r>
          </a:p>
          <a:p>
            <a:r>
              <a:rPr lang="en-US" dirty="0" smtClean="0"/>
              <a:t>August 8,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2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757" y="1068608"/>
            <a:ext cx="4701898" cy="31731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2475" y="1671922"/>
            <a:ext cx="348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Development Planning &amp; Execution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39545" y="675195"/>
            <a:ext cx="237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Reservoir Management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8651" y="90420"/>
            <a:ext cx="7532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Upstream – Decision Under Uncertainty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566" y="3776645"/>
            <a:ext cx="5599618" cy="3024221"/>
          </a:xfrm>
          <a:prstGeom prst="rect">
            <a:avLst/>
          </a:prstGeom>
        </p:spPr>
      </p:pic>
      <p:pic>
        <p:nvPicPr>
          <p:cNvPr id="11" name="Picture 86" descr="Picture_Ubitp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1" y="2068646"/>
            <a:ext cx="4732945" cy="279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92320" y="4919423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radley Hand ITC" panose="03070402050302030203" pitchFamily="66" charset="0"/>
              </a:rPr>
              <a:t>Top Side Facilities</a:t>
            </a:r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5566" y="6083500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radley Hand ITC" panose="03070402050302030203" pitchFamily="66" charset="0"/>
              </a:rPr>
              <a:t>Drilling &amp;</a:t>
            </a:r>
          </a:p>
          <a:p>
            <a:r>
              <a:rPr lang="en-US" dirty="0" smtClean="0">
                <a:latin typeface="Bradley Hand ITC" panose="03070402050302030203" pitchFamily="66" charset="0"/>
              </a:rPr>
              <a:t>Subsurface</a:t>
            </a:r>
            <a:endParaRPr lang="en-US" dirty="0">
              <a:latin typeface="Bradley Hand ITC" panose="03070402050302030203" pitchFamily="66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99432-2D9B-42EE-8246-824C73C26D85}" type="slidenum">
              <a:rPr lang="en-US" smtClean="0"/>
              <a:t>2</a:t>
            </a:fld>
            <a:endParaRPr lang="en-US"/>
          </a:p>
        </p:txBody>
      </p:sp>
      <p:pic>
        <p:nvPicPr>
          <p:cNvPr id="16" name="Picture 10" descr="exmo_r.bmp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56" y="6419113"/>
            <a:ext cx="102579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1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529" b="1049"/>
          <a:stretch/>
        </p:blipFill>
        <p:spPr>
          <a:xfrm>
            <a:off x="6424178" y="1292917"/>
            <a:ext cx="3965857" cy="17413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22037" y="930219"/>
            <a:ext cx="317013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764"/>
            <a:r>
              <a:rPr lang="en-US" sz="1467" dirty="0">
                <a:solidFill>
                  <a:srgbClr val="000000"/>
                </a:solidFill>
              </a:rPr>
              <a:t>Reservoir Characterization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1253" y="1122197"/>
            <a:ext cx="2276268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764"/>
            <a:r>
              <a:rPr lang="en-US" sz="1467" dirty="0">
                <a:solidFill>
                  <a:srgbClr val="000000"/>
                </a:solidFill>
              </a:rPr>
              <a:t>Subsurface Imaging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8792421" y="3128365"/>
            <a:ext cx="3399579" cy="3220617"/>
            <a:chOff x="6594316" y="2346273"/>
            <a:chExt cx="2549684" cy="24154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17914" y="2588428"/>
              <a:ext cx="2102489" cy="217330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594316" y="2346273"/>
              <a:ext cx="2549684" cy="238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764"/>
              <a:r>
                <a:rPr lang="en-US" sz="1467" dirty="0">
                  <a:solidFill>
                    <a:srgbClr val="000000"/>
                  </a:solidFill>
                </a:rPr>
                <a:t>Reservoir Modeling &amp; Simulation</a:t>
              </a:r>
            </a:p>
          </p:txBody>
        </p:sp>
      </p:grpSp>
      <p:pic>
        <p:nvPicPr>
          <p:cNvPr id="11" name="Picture 16" descr="Seismic Block sml "/>
          <p:cNvPicPr preferRelativeResize="0"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8" y="1466439"/>
            <a:ext cx="3163545" cy="2514612"/>
          </a:xfrm>
          <a:prstGeom prst="rect">
            <a:avLst/>
          </a:prstGeom>
          <a:noFill/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81" y="5574051"/>
            <a:ext cx="334760" cy="606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" t="17888" r="6889" b="58795"/>
          <a:stretch>
            <a:fillRect/>
          </a:stretch>
        </p:blipFill>
        <p:spPr bwMode="auto">
          <a:xfrm>
            <a:off x="754199" y="4320724"/>
            <a:ext cx="1193683" cy="18447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4437" y="4141820"/>
            <a:ext cx="636200" cy="20534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1218764"/>
            <a:r>
              <a:rPr lang="en-US" sz="1467" dirty="0">
                <a:solidFill>
                  <a:srgbClr val="000000"/>
                </a:solidFill>
              </a:rPr>
              <a:t>Appraisal</a:t>
            </a:r>
          </a:p>
          <a:p>
            <a:pPr algn="ctr" defTabSz="1218764"/>
            <a:r>
              <a:rPr lang="en-US" sz="1467" dirty="0">
                <a:solidFill>
                  <a:srgbClr val="000000"/>
                </a:solidFill>
              </a:rPr>
              <a:t>logging &amp; coring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0717" y="935064"/>
            <a:ext cx="2276268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764"/>
            <a:r>
              <a:rPr lang="en-US" sz="1467" dirty="0">
                <a:solidFill>
                  <a:srgbClr val="000000"/>
                </a:solidFill>
              </a:rPr>
              <a:t>Well Test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1" b="15768"/>
          <a:stretch/>
        </p:blipFill>
        <p:spPr bwMode="auto">
          <a:xfrm>
            <a:off x="3551338" y="1279032"/>
            <a:ext cx="2829607" cy="154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>
            <a:off x="8014735" y="3010578"/>
            <a:ext cx="645789" cy="1719077"/>
          </a:xfrm>
          <a:prstGeom prst="straightConnector1">
            <a:avLst/>
          </a:prstGeom>
          <a:ln w="152400" cap="rnd">
            <a:solidFill>
              <a:schemeClr val="bg1">
                <a:lumMod val="85000"/>
              </a:schemeClr>
            </a:solidFill>
            <a:beve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85793" y="3092457"/>
            <a:ext cx="2774731" cy="1637199"/>
          </a:xfrm>
          <a:prstGeom prst="straightConnector1">
            <a:avLst/>
          </a:prstGeom>
          <a:ln w="152400" cap="rnd">
            <a:solidFill>
              <a:schemeClr val="bg1">
                <a:lumMod val="85000"/>
              </a:schemeClr>
            </a:solidFill>
            <a:beve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2879388" y="3451238"/>
            <a:ext cx="5781137" cy="1300695"/>
          </a:xfrm>
          <a:prstGeom prst="straightConnector1">
            <a:avLst/>
          </a:prstGeom>
          <a:ln w="152400" cap="rnd">
            <a:solidFill>
              <a:schemeClr val="bg1">
                <a:lumMod val="85000"/>
              </a:schemeClr>
            </a:solidFill>
            <a:beve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2711670" y="4751932"/>
            <a:ext cx="5948855" cy="822120"/>
          </a:xfrm>
          <a:prstGeom prst="straightConnector1">
            <a:avLst/>
          </a:prstGeom>
          <a:ln w="152400" cap="rnd">
            <a:solidFill>
              <a:schemeClr val="bg1">
                <a:lumMod val="85000"/>
              </a:schemeClr>
            </a:solidFill>
            <a:bevel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Isosceles Triangle 121"/>
          <p:cNvSpPr/>
          <p:nvPr/>
        </p:nvSpPr>
        <p:spPr>
          <a:xfrm rot="7017005">
            <a:off x="8255384" y="4507456"/>
            <a:ext cx="971913" cy="526627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8764"/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9825" y="2823608"/>
            <a:ext cx="6078643" cy="403439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8651" y="90420"/>
            <a:ext cx="7904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libri" panose="020F0502020204030204"/>
              </a:rPr>
              <a:t>The Upstream – Subsurface Decision Support</a:t>
            </a:r>
            <a:endParaRPr lang="en-US" sz="3200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4612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08651" y="90420"/>
            <a:ext cx="7904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libri" panose="020F0502020204030204"/>
              </a:rPr>
              <a:t>Multiphase Flow in the Upstream</a:t>
            </a:r>
            <a:endParaRPr lang="en-US" sz="320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898" y="1191237"/>
            <a:ext cx="10402349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low in porous media (typical three phase, black-oil or compositional)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May be coupled with geo-mechanics, thermal process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Reservoir performance prediction to support field development and production operations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Darcy flow at field scale, can be non-Darcy near wells; Stokes flow in pore space; turbulent flow in well bores and some carbonate formations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Particulate flows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Drilling and completion (cutting removal, sand control) and flow assurance in facility and pipelines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Hydraulic fracturing: </a:t>
            </a:r>
            <a:r>
              <a:rPr lang="en-US" sz="1600" dirty="0" err="1" smtClean="0"/>
              <a:t>proppant</a:t>
            </a:r>
            <a:r>
              <a:rPr lang="en-US" sz="1600" dirty="0" smtClean="0"/>
              <a:t> transport in fracturing fluid, coupled with fracture/geo-mechanics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Sediment gravity flows (typically not considered multiphase)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Sedimentary processes controlling </a:t>
            </a:r>
            <a:r>
              <a:rPr lang="en-US" sz="1600" dirty="0" err="1" smtClean="0"/>
              <a:t>siliciclastic</a:t>
            </a:r>
            <a:r>
              <a:rPr lang="en-US" sz="1600" dirty="0" smtClean="0"/>
              <a:t> reservoir formations: turbidity current, debris and mud flows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Used to understand geologic formations and predict reservoir rock property distributions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Common challenges: multi-scale (space &amp; time), multi-physics, uncertainty, inference &amp; inversion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52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xxonMobil_Template_16x9">
  <a:themeElements>
    <a:clrScheme name="ExxonMobil2">
      <a:dk1>
        <a:srgbClr val="000000"/>
      </a:dk1>
      <a:lt1>
        <a:srgbClr val="FFFFFF"/>
      </a:lt1>
      <a:dk2>
        <a:srgbClr val="ED1C2E"/>
      </a:dk2>
      <a:lt2>
        <a:srgbClr val="5A5A5A"/>
      </a:lt2>
      <a:accent1>
        <a:srgbClr val="0C479D"/>
      </a:accent1>
      <a:accent2>
        <a:srgbClr val="00A3E0"/>
      </a:accent2>
      <a:accent3>
        <a:srgbClr val="00ACA8"/>
      </a:accent3>
      <a:accent4>
        <a:srgbClr val="B4D405"/>
      </a:accent4>
      <a:accent5>
        <a:srgbClr val="FFD700"/>
      </a:accent5>
      <a:accent6>
        <a:srgbClr val="ED8B00"/>
      </a:accent6>
      <a:hlink>
        <a:srgbClr val="0C479D"/>
      </a:hlink>
      <a:folHlink>
        <a:srgbClr val="00A3E0"/>
      </a:folHlink>
    </a:clrScheme>
    <a:fontScheme name="EMprint Fonts">
      <a:majorFont>
        <a:latin typeface="EMprint"/>
        <a:ea typeface=""/>
        <a:cs typeface=""/>
      </a:majorFont>
      <a:minorFont>
        <a:latin typeface="EM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127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201</Words>
  <Application>Microsoft Office PowerPoint</Application>
  <PresentationFormat>Widescreen</PresentationFormat>
  <Paragraphs>36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Bradley Hand ITC</vt:lpstr>
      <vt:lpstr>Calibri</vt:lpstr>
      <vt:lpstr>Calibri Light</vt:lpstr>
      <vt:lpstr>EMprint</vt:lpstr>
      <vt:lpstr>ヒラギノ角ゴ Pro W3</vt:lpstr>
      <vt:lpstr>Office Theme</vt:lpstr>
      <vt:lpstr>ExxonMobil_Template_16x9</vt:lpstr>
      <vt:lpstr>Multiphase Flows in the Upstream</vt:lpstr>
      <vt:lpstr>PowerPoint Presentation</vt:lpstr>
      <vt:lpstr>PowerPoint Presentation</vt:lpstr>
      <vt:lpstr>PowerPoint Presentation</vt:lpstr>
    </vt:vector>
  </TitlesOfParts>
  <Company>ExxonMobil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Upstream Decision Support Challenges</dc:title>
  <dc:creator>Wu, Xiao-Hui</dc:creator>
  <cp:lastModifiedBy>Wu, Xiao-Hui</cp:lastModifiedBy>
  <cp:revision>20</cp:revision>
  <dcterms:created xsi:type="dcterms:W3CDTF">2018-05-05T15:32:19Z</dcterms:created>
  <dcterms:modified xsi:type="dcterms:W3CDTF">2018-08-03T14:38:24Z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939184564</vt:i4>
  </property>
  <property fmtid="{D5CDD505-2E9C-101B-9397-08002B2CF9AE}" pid="3" name="_NewReviewCycle">
    <vt:lpwstr/>
  </property>
  <property fmtid="{D5CDD505-2E9C-101B-9397-08002B2CF9AE}" pid="4" name="_EmailSubject">
    <vt:lpwstr>UH slides</vt:lpwstr>
  </property>
  <property fmtid="{D5CDD505-2E9C-101B-9397-08002B2CF9AE}" pid="5" name="_AuthorEmail">
    <vt:lpwstr>xiao-hui.wu@exxonmobil.com</vt:lpwstr>
  </property>
  <property fmtid="{D5CDD505-2E9C-101B-9397-08002B2CF9AE}" pid="6" name="_AuthorEmailDisplayName">
    <vt:lpwstr>Wu, Xiao-Hui</vt:lpwstr>
  </property>
</Properties>
</file>